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9"/>
  </p:notesMasterIdLst>
  <p:handoutMasterIdLst>
    <p:handoutMasterId r:id="rId20"/>
  </p:handoutMasterIdLst>
  <p:sldIdLst>
    <p:sldId id="257" r:id="rId6"/>
    <p:sldId id="678" r:id="rId7"/>
    <p:sldId id="679" r:id="rId8"/>
    <p:sldId id="674" r:id="rId9"/>
    <p:sldId id="682" r:id="rId10"/>
    <p:sldId id="681" r:id="rId11"/>
    <p:sldId id="683" r:id="rId12"/>
    <p:sldId id="673" r:id="rId13"/>
    <p:sldId id="675" r:id="rId14"/>
    <p:sldId id="676" r:id="rId15"/>
    <p:sldId id="671" r:id="rId16"/>
    <p:sldId id="672" r:id="rId17"/>
    <p:sldId id="59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658"/>
    <a:srgbClr val="002743"/>
    <a:srgbClr val="ED9557"/>
    <a:srgbClr val="DF9561"/>
    <a:srgbClr val="47B5E6"/>
    <a:srgbClr val="46B6E6"/>
    <a:srgbClr val="44B7E6"/>
    <a:srgbClr val="2F5487"/>
    <a:srgbClr val="2F5597"/>
    <a:srgbClr val="124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6400" autoAdjust="0"/>
  </p:normalViewPr>
  <p:slideViewPr>
    <p:cSldViewPr snapToGrid="0">
      <p:cViewPr varScale="1">
        <p:scale>
          <a:sx n="81" d="100"/>
          <a:sy n="81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BC5C7CB-F8D8-4559-BEDB-CE3AD060CF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740F2E4-B171-4CAE-8782-8B96024CF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CD16-2019-4A9B-AFB8-AE7C206F6421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6391A9-B702-4CBA-BE49-50DB4AB124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57A716-2BC1-410B-98AD-6EF24C2E4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64781-207F-4927-BEC2-CD69F93FC84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410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091C2-8AA1-4443-8D6B-E697EFE123DB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2334D-673E-452E-9A5C-2B8D1760BFE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34D-673E-452E-9A5C-2B8D1760BFE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62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B870F-9961-4A26-8C84-B87894DCE80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86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scuro, edifício, computador, aceso&#10;&#10;Descrição gerada automaticamente">
            <a:extLst>
              <a:ext uri="{FF2B5EF4-FFF2-40B4-BE49-F238E27FC236}">
                <a16:creationId xmlns:a16="http://schemas.microsoft.com/office/drawing/2014/main" id="{9BCBCEE5-AEBB-4B32-8ACE-6AB9C28936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44" b="125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2A86F43-3823-4B91-BE19-3F31308999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9311" y="2351781"/>
            <a:ext cx="3545474" cy="10772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45465B9-8667-44AE-AFFB-8845B6935B24}"/>
              </a:ext>
            </a:extLst>
          </p:cNvPr>
          <p:cNvSpPr txBox="1"/>
          <p:nvPr userDrawn="1"/>
        </p:nvSpPr>
        <p:spPr>
          <a:xfrm>
            <a:off x="7355947" y="4208621"/>
            <a:ext cx="4836053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sz="3200" b="1" kern="1200" spc="-50" baseline="0" dirty="0">
                <a:solidFill>
                  <a:schemeClr val="bg1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working together</a:t>
            </a:r>
          </a:p>
          <a:p>
            <a:pPr>
              <a:lnSpc>
                <a:spcPts val="3400"/>
              </a:lnSpc>
            </a:pPr>
            <a:r>
              <a:rPr lang="en-US" sz="3200" b="1" kern="1200" spc="-50" baseline="0" dirty="0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for digital solutions 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44C029F6-7BD2-4E0B-B359-B02F1D4AF3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250" y="2276475"/>
            <a:ext cx="5238750" cy="154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347B9DC-DF37-4983-8362-9300BEE7E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00" y="4143375"/>
            <a:ext cx="5219700" cy="1019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1pPr>
            <a:lvl2pPr marL="457200" indent="0">
              <a:buNone/>
              <a:defRPr sz="20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 sz="18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 sz="16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 sz="1600"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Subtítulo </a:t>
            </a:r>
            <a:r>
              <a:rPr lang="pt-BR"/>
              <a:t>ou data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525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Uma imagem contendo escuro, edifício, computador, aceso&#10;&#10;Descrição gerada automaticamente">
            <a:extLst>
              <a:ext uri="{FF2B5EF4-FFF2-40B4-BE49-F238E27FC236}">
                <a16:creationId xmlns:a16="http://schemas.microsoft.com/office/drawing/2014/main" id="{AF57ACD8-EABD-40B3-AF3C-8F11CC3D4D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52" b="1195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8A7EFBB-76B1-4711-8FF6-531F982A94C5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noFill/>
              </a:ln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CECF14E-6E68-447D-B57B-0B8FD1AE28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6302" y="6031030"/>
            <a:ext cx="8217109" cy="24016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5B53491-C976-47E5-806A-C6B99DC428F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2435" y="1033875"/>
            <a:ext cx="4277523" cy="129963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1E9B99B9-E1BF-495A-B763-ECAEE2C366AA}"/>
              </a:ext>
            </a:extLst>
          </p:cNvPr>
          <p:cNvSpPr/>
          <p:nvPr userDrawn="1"/>
        </p:nvSpPr>
        <p:spPr>
          <a:xfrm>
            <a:off x="3747286" y="3062323"/>
            <a:ext cx="233267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Curitiba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Av. Sete de Setembro, 2451  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4º andar – 7th </a:t>
            </a:r>
            <a:r>
              <a:rPr lang="pt-BR" sz="1000" dirty="0" err="1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Avenue</a:t>
            </a:r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Torre Trinity 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Curitiba, PR - CEP 80230-010 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Fone: +55 41 3091-2900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</a:p>
          <a:p>
            <a:endParaRPr lang="pt-BR" sz="1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42448A6-FE95-4E86-A81B-41DEE2299C1D}"/>
              </a:ext>
            </a:extLst>
          </p:cNvPr>
          <p:cNvSpPr/>
          <p:nvPr userDrawn="1"/>
        </p:nvSpPr>
        <p:spPr>
          <a:xfrm>
            <a:off x="1308750" y="3062323"/>
            <a:ext cx="19913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Av. Rebouças, 1585 - Pinheiros</a:t>
            </a:r>
            <a:b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Paulo, SP - CEP 05401-200</a:t>
            </a:r>
            <a:b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Fone: +55 11 3090-5190</a:t>
            </a:r>
            <a:b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</a:t>
            </a: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@cinq.com.br</a:t>
            </a:r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233E2C5-3097-4D61-9219-1094C7163924}"/>
              </a:ext>
            </a:extLst>
          </p:cNvPr>
          <p:cNvSpPr/>
          <p:nvPr userDrawn="1"/>
        </p:nvSpPr>
        <p:spPr>
          <a:xfrm>
            <a:off x="6186262" y="3062321"/>
            <a:ext cx="2225372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Ponta Grossa — Brasil</a:t>
            </a:r>
          </a:p>
          <a:p>
            <a:endParaRPr lang="pt-BR" sz="1100" b="1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Rua Coronel Francisco Ribas, 33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2º andar - Sala 101 - Centro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Ponta Grossa, PR - CEP 84010-260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Fone: +55 42 3028-5074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8C8486F-BC84-4249-B3A7-D3925543476A}"/>
              </a:ext>
            </a:extLst>
          </p:cNvPr>
          <p:cNvSpPr/>
          <p:nvPr userDrawn="1"/>
        </p:nvSpPr>
        <p:spPr>
          <a:xfrm>
            <a:off x="8731658" y="3062320"/>
            <a:ext cx="199131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Miami — EUA</a:t>
            </a:r>
          </a:p>
          <a:p>
            <a:endParaRPr lang="pt-BR" sz="1100" b="1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201 South Biscayne Blvd</a:t>
            </a:r>
            <a:b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Suite 1200</a:t>
            </a:r>
            <a:b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Miami, FL 33131</a:t>
            </a:r>
            <a:b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Toll Free: +1-877-917-6647</a:t>
            </a: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4CCEA45-32EF-4825-82EA-A37DDF353962}"/>
              </a:ext>
            </a:extLst>
          </p:cNvPr>
          <p:cNvSpPr txBox="1"/>
          <p:nvPr userDrawn="1"/>
        </p:nvSpPr>
        <p:spPr>
          <a:xfrm>
            <a:off x="6629460" y="1540170"/>
            <a:ext cx="414477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Assegurar que cada projeto espelhe o excelente trabalho que realizamos e atue como referência para novos negócios.</a:t>
            </a:r>
          </a:p>
          <a:p>
            <a:endParaRPr lang="pt-BR" sz="16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EF120A3-D66E-4929-9D73-A69BE27E4B2E}"/>
              </a:ext>
            </a:extLst>
          </p:cNvPr>
          <p:cNvSpPr txBox="1"/>
          <p:nvPr userDrawn="1"/>
        </p:nvSpPr>
        <p:spPr>
          <a:xfrm>
            <a:off x="6646635" y="947322"/>
            <a:ext cx="362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Filosofia</a:t>
            </a:r>
            <a:r>
              <a:rPr lang="en-US" sz="2400" b="1" dirty="0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de </a:t>
            </a:r>
            <a:r>
              <a:rPr lang="en-US" sz="24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trabalho</a:t>
            </a:r>
            <a:endParaRPr lang="en-US" sz="2400" b="1" dirty="0">
              <a:solidFill>
                <a:srgbClr val="EE9658"/>
              </a:solidFill>
              <a:latin typeface="Raleway Black" panose="020B0A03030101060003" pitchFamily="34" charset="0"/>
              <a:ea typeface="Open Sans Extrabold italic" panose="020B0906030804020204" pitchFamily="34" charset="0"/>
              <a:cs typeface="Open Sans Extrabold italic" panose="020B0906030804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2F16EA6-2C7E-47D1-A5A7-4269B9F1266A}"/>
              </a:ext>
            </a:extLst>
          </p:cNvPr>
          <p:cNvSpPr/>
          <p:nvPr userDrawn="1"/>
        </p:nvSpPr>
        <p:spPr>
          <a:xfrm>
            <a:off x="3747286" y="4576082"/>
            <a:ext cx="23326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Campinas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R. Dr. Ricardo Benetton Martins, 1000  </a:t>
            </a:r>
          </a:p>
          <a:p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Campinas, SP - CEP 13086-902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</a:t>
            </a: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@cinq.com.br</a:t>
            </a:r>
            <a:r>
              <a:rPr lang="en-US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endParaRPr lang="en-US" sz="1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  <a:p>
            <a:endParaRPr lang="pt-BR" sz="1000" dirty="0">
              <a:solidFill>
                <a:schemeClr val="bg1"/>
              </a:solidFill>
              <a:latin typeface="Open Sans Light Italic" panose="020B0306030504020204" pitchFamily="34" charset="0"/>
              <a:ea typeface="Open Sans Light Italic" panose="020B0306030504020204" pitchFamily="34" charset="0"/>
              <a:cs typeface="Open Sans Light Italic" panose="020B030603050402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5E3A75F-9465-4B51-BEB8-50CA7A59A111}"/>
              </a:ext>
            </a:extLst>
          </p:cNvPr>
          <p:cNvSpPr/>
          <p:nvPr userDrawn="1"/>
        </p:nvSpPr>
        <p:spPr>
          <a:xfrm>
            <a:off x="6186262" y="4576082"/>
            <a:ext cx="207644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Florianópolis — Brasil</a:t>
            </a:r>
          </a:p>
          <a:p>
            <a:endParaRPr lang="pt-BR" sz="1400" b="1" dirty="0">
              <a:solidFill>
                <a:schemeClr val="bg1"/>
              </a:solidFill>
              <a:latin typeface="Open Sans 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Rod. </a:t>
            </a:r>
            <a:r>
              <a:rPr lang="pt-BR" sz="1000" i="0" dirty="0" err="1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Admar</a:t>
            </a:r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Gonzaga, 440</a:t>
            </a:r>
          </a:p>
          <a:p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5º andar - </a:t>
            </a:r>
            <a:r>
              <a:rPr lang="pt-BR" sz="1000" i="0" dirty="0" err="1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Itacorubi</a:t>
            </a:r>
            <a:b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Florianópolis, SC - CEP 88034-000</a:t>
            </a:r>
          </a:p>
          <a:p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comercial@cinq.com.br</a:t>
            </a:r>
            <a:br>
              <a:rPr lang="pt-BR" sz="1000" i="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endParaRPr lang="pt-BR" sz="1000" i="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D9A613B-E732-495F-9398-AD822A386E17}"/>
              </a:ext>
            </a:extLst>
          </p:cNvPr>
          <p:cNvSpPr/>
          <p:nvPr userDrawn="1"/>
        </p:nvSpPr>
        <p:spPr>
          <a:xfrm>
            <a:off x="1308750" y="4292085"/>
            <a:ext cx="22253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Av. Paulista, 1274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19º andar - Centro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São Paulo, SP - CEP 01310-100</a:t>
            </a:r>
          </a:p>
          <a:p>
            <a:r>
              <a:rPr lang="pt-BR" sz="1000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comercial</a:t>
            </a:r>
            <a:r>
              <a:rPr lang="pt-BR" sz="1000" i="1" dirty="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@cinq.com.br</a:t>
            </a:r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endParaRPr lang="pt-BR" sz="1000" dirty="0">
              <a:solidFill>
                <a:schemeClr val="bg1"/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2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9FC1FE7D-590E-4247-A767-2011998F2807}"/>
              </a:ext>
            </a:extLst>
          </p:cNvPr>
          <p:cNvSpPr txBox="1">
            <a:spLocks/>
          </p:cNvSpPr>
          <p:nvPr userDrawn="1"/>
        </p:nvSpPr>
        <p:spPr>
          <a:xfrm>
            <a:off x="6994040" y="4817996"/>
            <a:ext cx="3708945" cy="18506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SzPct val="150000"/>
              <a:buFont typeface="Wingdings" panose="05000000000000000000" pitchFamily="2" charset="2"/>
              <a:buChar char="ü"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pic>
        <p:nvPicPr>
          <p:cNvPr id="30" name="Imagem 29" descr="Uma imagem contendo ao ar livre, água, homem, céu&#10;&#10;Descrição gerada com alta confiança">
            <a:extLst>
              <a:ext uri="{FF2B5EF4-FFF2-40B4-BE49-F238E27FC236}">
                <a16:creationId xmlns:a16="http://schemas.microsoft.com/office/drawing/2014/main" id="{ED363375-EBF8-4C5E-89CF-6F1871CEB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57" t="-197" r="43407" b="-473"/>
          <a:stretch/>
        </p:blipFill>
        <p:spPr>
          <a:xfrm>
            <a:off x="-333375" y="-76201"/>
            <a:ext cx="7466682" cy="7019925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6B0A15B-A53B-417B-96CA-63809FED62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6896" y="3984489"/>
            <a:ext cx="323850" cy="397922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6A15E3C2-9ED3-4C00-81BD-2DD9F9E520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9376" y="949537"/>
            <a:ext cx="323850" cy="397922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9286199-EE27-4AE3-9C05-F88CF3F54D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3226" y="1035711"/>
            <a:ext cx="323850" cy="397922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7542FF30-47ED-4E8B-AFD3-82889EFAC7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301" y="1130962"/>
            <a:ext cx="323850" cy="39792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B5C0738C-C618-4100-8C75-E07ED31427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6834" y="1672256"/>
            <a:ext cx="323850" cy="39792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EF6E1312-390F-44D9-A00F-5E7CB9E7AE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3696" y="1646809"/>
            <a:ext cx="323850" cy="397922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1CB8D889-A126-451D-896A-E78B204136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1683" y="1329923"/>
            <a:ext cx="323850" cy="397922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74E0F791-5991-4757-A625-BAD78F111B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533" y="1400382"/>
            <a:ext cx="323850" cy="397922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5E90E49A-BAFE-406A-9226-752A0F312C30}"/>
              </a:ext>
            </a:extLst>
          </p:cNvPr>
          <p:cNvSpPr txBox="1"/>
          <p:nvPr userDrawn="1"/>
        </p:nvSpPr>
        <p:spPr>
          <a:xfrm>
            <a:off x="4539088" y="4377448"/>
            <a:ext cx="135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Curitiba, </a:t>
            </a:r>
            <a:b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São Paulo &amp;</a:t>
            </a:r>
            <a:b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Ponta Grossa.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27D1492-0853-4684-BE50-F3B02C385277}"/>
              </a:ext>
            </a:extLst>
          </p:cNvPr>
          <p:cNvSpPr txBox="1"/>
          <p:nvPr userDrawn="1"/>
        </p:nvSpPr>
        <p:spPr>
          <a:xfrm>
            <a:off x="3279731" y="2143957"/>
            <a:ext cx="1359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Raleway Black" panose="020B0A03030101060003" pitchFamily="34" charset="0"/>
              </a:rPr>
              <a:t>Miami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DAC6A56E-4030-422E-9E6F-DA394B5E9DBC}"/>
              </a:ext>
            </a:extLst>
          </p:cNvPr>
          <p:cNvSpPr/>
          <p:nvPr userDrawn="1"/>
        </p:nvSpPr>
        <p:spPr>
          <a:xfrm>
            <a:off x="1668114" y="1782152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3" name="Gráfico 62">
            <a:extLst>
              <a:ext uri="{FF2B5EF4-FFF2-40B4-BE49-F238E27FC236}">
                <a16:creationId xmlns:a16="http://schemas.microsoft.com/office/drawing/2014/main" id="{0A1C1999-64A7-4DD9-BFBC-B01BCD811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3959" y="1916229"/>
            <a:ext cx="323850" cy="397922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1F9D29E6-A5F9-45F4-8C4A-5E37EF81E030}"/>
              </a:ext>
            </a:extLst>
          </p:cNvPr>
          <p:cNvSpPr/>
          <p:nvPr userDrawn="1"/>
        </p:nvSpPr>
        <p:spPr>
          <a:xfrm>
            <a:off x="3195239" y="2026125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9D249B7-7010-4966-99CD-BDF0A5E50188}"/>
              </a:ext>
            </a:extLst>
          </p:cNvPr>
          <p:cNvSpPr txBox="1"/>
          <p:nvPr userDrawn="1"/>
        </p:nvSpPr>
        <p:spPr>
          <a:xfrm>
            <a:off x="3152676" y="1971958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5</a:t>
            </a:r>
          </a:p>
        </p:txBody>
      </p:sp>
      <p:pic>
        <p:nvPicPr>
          <p:cNvPr id="66" name="Gráfico 65">
            <a:extLst>
              <a:ext uri="{FF2B5EF4-FFF2-40B4-BE49-F238E27FC236}">
                <a16:creationId xmlns:a16="http://schemas.microsoft.com/office/drawing/2014/main" id="{7EB6CE79-C19E-492C-802E-3087F3388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639" y="1574036"/>
            <a:ext cx="323850" cy="397922"/>
          </a:xfrm>
          <a:prstGeom prst="rect">
            <a:avLst/>
          </a:prstGeom>
        </p:spPr>
      </p:pic>
      <p:pic>
        <p:nvPicPr>
          <p:cNvPr id="67" name="Gráfico 66">
            <a:extLst>
              <a:ext uri="{FF2B5EF4-FFF2-40B4-BE49-F238E27FC236}">
                <a16:creationId xmlns:a16="http://schemas.microsoft.com/office/drawing/2014/main" id="{5AFAB665-5DD3-4DE1-A19E-FD2AF10BA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7921" y="1623076"/>
            <a:ext cx="323850" cy="397922"/>
          </a:xfrm>
          <a:prstGeom prst="rect">
            <a:avLst/>
          </a:prstGeom>
        </p:spPr>
      </p:pic>
      <p:sp>
        <p:nvSpPr>
          <p:cNvPr id="68" name="Elipse 67">
            <a:extLst>
              <a:ext uri="{FF2B5EF4-FFF2-40B4-BE49-F238E27FC236}">
                <a16:creationId xmlns:a16="http://schemas.microsoft.com/office/drawing/2014/main" id="{F7E6D3E6-8168-43F1-9661-CCEA17B700E0}"/>
              </a:ext>
            </a:extLst>
          </p:cNvPr>
          <p:cNvSpPr/>
          <p:nvPr userDrawn="1"/>
        </p:nvSpPr>
        <p:spPr>
          <a:xfrm>
            <a:off x="2439201" y="1732972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5D40EFA-5A4D-4AD6-A3C5-9707C65874B3}"/>
              </a:ext>
            </a:extLst>
          </p:cNvPr>
          <p:cNvSpPr txBox="1"/>
          <p:nvPr userDrawn="1"/>
        </p:nvSpPr>
        <p:spPr>
          <a:xfrm>
            <a:off x="2400457" y="1690582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2</a:t>
            </a: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493A4EB2-6C94-4DD1-A4F3-83BC4B690D1A}"/>
              </a:ext>
            </a:extLst>
          </p:cNvPr>
          <p:cNvSpPr/>
          <p:nvPr userDrawn="1"/>
        </p:nvSpPr>
        <p:spPr>
          <a:xfrm>
            <a:off x="2894289" y="1772997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1C574E3A-1FE3-4AB6-842C-E5F1960E9111}"/>
              </a:ext>
            </a:extLst>
          </p:cNvPr>
          <p:cNvSpPr txBox="1"/>
          <p:nvPr userDrawn="1"/>
        </p:nvSpPr>
        <p:spPr>
          <a:xfrm>
            <a:off x="2852939" y="1724531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3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F524E373-1109-4942-B560-7DF1421FB975}"/>
              </a:ext>
            </a:extLst>
          </p:cNvPr>
          <p:cNvSpPr txBox="1"/>
          <p:nvPr userDrawn="1"/>
        </p:nvSpPr>
        <p:spPr>
          <a:xfrm>
            <a:off x="1627580" y="1742034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2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9B31035C-57C2-46CC-8979-F63D9950759F}"/>
              </a:ext>
            </a:extLst>
          </p:cNvPr>
          <p:cNvSpPr/>
          <p:nvPr userDrawn="1"/>
        </p:nvSpPr>
        <p:spPr>
          <a:xfrm>
            <a:off x="4446060" y="4098507"/>
            <a:ext cx="139319" cy="1393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BF1D4A8-4FC3-4E1A-AE71-6B1FF659AE8F}"/>
              </a:ext>
            </a:extLst>
          </p:cNvPr>
          <p:cNvSpPr txBox="1"/>
          <p:nvPr userDrawn="1"/>
        </p:nvSpPr>
        <p:spPr>
          <a:xfrm>
            <a:off x="4403497" y="4043162"/>
            <a:ext cx="22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chemeClr val="bg1"/>
                </a:solidFill>
                <a:latin typeface="Raleway Black" panose="020B0A03030101060003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3</a:t>
            </a:r>
          </a:p>
        </p:txBody>
      </p:sp>
      <p:sp>
        <p:nvSpPr>
          <p:cNvPr id="75" name="Espaço Reservado para Conteúdo 2">
            <a:extLst>
              <a:ext uri="{FF2B5EF4-FFF2-40B4-BE49-F238E27FC236}">
                <a16:creationId xmlns:a16="http://schemas.microsoft.com/office/drawing/2014/main" id="{122039CE-3BD8-48EC-A1A9-ED4003CB85A5}"/>
              </a:ext>
            </a:extLst>
          </p:cNvPr>
          <p:cNvSpPr txBox="1">
            <a:spLocks/>
          </p:cNvSpPr>
          <p:nvPr userDrawn="1"/>
        </p:nvSpPr>
        <p:spPr>
          <a:xfrm>
            <a:off x="433706" y="3735313"/>
            <a:ext cx="3407549" cy="269738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Uma empresa provedora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de soluções inovadoras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 de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missão crítica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 Tecnologia da Informação; </a:t>
            </a:r>
          </a:p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Mercado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Nacional e Global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Wingdings" panose="05000000000000000000" pitchFamily="2" charset="2"/>
              <a:buNone/>
              <a:tabLst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27 anos de experiência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desenvolvendo soluções com tecnologia de ponta;</a:t>
            </a:r>
          </a:p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indent="0" algn="l">
              <a:lnSpc>
                <a:spcPct val="100000"/>
              </a:lnSpc>
              <a:buSzPct val="150000"/>
              <a:buFont typeface="Wingdings" panose="05000000000000000000" pitchFamily="2" charset="2"/>
              <a:buNone/>
              <a:defRPr/>
            </a:pP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Projetos dentro da </a:t>
            </a:r>
            <a:r>
              <a:rPr lang="pt-BR" sz="1400" b="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América Latina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,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América do Norte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e 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Europa Ocidental</a:t>
            </a:r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50000"/>
              <a:buNone/>
              <a:tabLst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  <a:p>
            <a:pPr marL="0" indent="0" algn="l">
              <a:lnSpc>
                <a:spcPct val="100000"/>
              </a:lnSpc>
              <a:buSzPct val="150000"/>
              <a:buNone/>
              <a:defRPr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76" name="Espaço Reservado para Conteúdo 2">
            <a:extLst>
              <a:ext uri="{FF2B5EF4-FFF2-40B4-BE49-F238E27FC236}">
                <a16:creationId xmlns:a16="http://schemas.microsoft.com/office/drawing/2014/main" id="{E9AA3C97-589C-4445-9907-8E52BFDD41C1}"/>
              </a:ext>
            </a:extLst>
          </p:cNvPr>
          <p:cNvSpPr txBox="1">
            <a:spLocks/>
          </p:cNvSpPr>
          <p:nvPr userDrawn="1"/>
        </p:nvSpPr>
        <p:spPr>
          <a:xfrm>
            <a:off x="433706" y="3068023"/>
            <a:ext cx="2359520" cy="3677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SzPct val="150000"/>
              <a:buFontTx/>
              <a:buNone/>
              <a:defRPr/>
            </a:pPr>
            <a:r>
              <a:rPr lang="en-US" sz="2400" dirty="0" err="1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Quem</a:t>
            </a:r>
            <a:r>
              <a:rPr lang="en-US" sz="2400" dirty="0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r>
              <a:rPr lang="en-US" sz="2400" dirty="0" err="1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somos</a:t>
            </a:r>
            <a:r>
              <a:rPr lang="en-US" sz="2400" dirty="0">
                <a:solidFill>
                  <a:srgbClr val="ED9557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?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8C3FED7-6EA5-4CA3-8D11-68610FBB0A49}"/>
              </a:ext>
            </a:extLst>
          </p:cNvPr>
          <p:cNvSpPr/>
          <p:nvPr userDrawn="1"/>
        </p:nvSpPr>
        <p:spPr>
          <a:xfrm>
            <a:off x="8014438" y="2187402"/>
            <a:ext cx="187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SzPct val="70000"/>
              <a:defRPr/>
            </a:pPr>
            <a:r>
              <a:rPr lang="pt-BR" sz="4000" dirty="0">
                <a:solidFill>
                  <a:srgbClr val="EE9658"/>
                </a:solidFill>
                <a:latin typeface="Raleway Black" panose="020B0A03030101060003" pitchFamily="34" charset="0"/>
                <a:ea typeface="Open Sans Semibold italic" panose="020B0706030804020204" pitchFamily="34" charset="0"/>
                <a:cs typeface="Open Sans Semibold italic" panose="020B0706030804020204" pitchFamily="34" charset="0"/>
              </a:rPr>
              <a:t>Visão</a:t>
            </a:r>
          </a:p>
        </p:txBody>
      </p:sp>
      <p:sp>
        <p:nvSpPr>
          <p:cNvPr id="79" name="Espaço Reservado para Conteúdo 2">
            <a:extLst>
              <a:ext uri="{FF2B5EF4-FFF2-40B4-BE49-F238E27FC236}">
                <a16:creationId xmlns:a16="http://schemas.microsoft.com/office/drawing/2014/main" id="{44E809B3-70CC-4B96-9073-FBDEF3AB1F33}"/>
              </a:ext>
            </a:extLst>
          </p:cNvPr>
          <p:cNvSpPr txBox="1">
            <a:spLocks/>
          </p:cNvSpPr>
          <p:nvPr userDrawn="1"/>
        </p:nvSpPr>
        <p:spPr>
          <a:xfrm>
            <a:off x="8077425" y="3127730"/>
            <a:ext cx="3091245" cy="24364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pt-BR" sz="1700" dirty="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Ser uma empresa de software de grande valor e admirada pela qualidade, </a:t>
            </a:r>
            <a:r>
              <a:rPr lang="pt-BR" sz="1700" b="0" dirty="0">
                <a:solidFill>
                  <a:schemeClr val="bg1">
                    <a:lumMod val="65000"/>
                  </a:schemeClr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inovação</a:t>
            </a:r>
            <a:r>
              <a:rPr lang="pt-BR" sz="1700" dirty="0">
                <a:solidFill>
                  <a:schemeClr val="bg1">
                    <a:lumMod val="65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, arquitetura da solução, competitividade e conhecimento de seu time.</a:t>
            </a:r>
          </a:p>
        </p:txBody>
      </p:sp>
      <p:pic>
        <p:nvPicPr>
          <p:cNvPr id="80" name="Gráfico 79">
            <a:extLst>
              <a:ext uri="{FF2B5EF4-FFF2-40B4-BE49-F238E27FC236}">
                <a16:creationId xmlns:a16="http://schemas.microsoft.com/office/drawing/2014/main" id="{4ACB9A09-068E-49F5-ADB7-816FD76E35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7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AFFFEA3E-80ED-430B-9145-4BC73C1A1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3F0BB3-0B7A-4D99-8DB4-3F27C182D8B4}"/>
              </a:ext>
            </a:extLst>
          </p:cNvPr>
          <p:cNvSpPr txBox="1"/>
          <p:nvPr userDrawn="1"/>
        </p:nvSpPr>
        <p:spPr>
          <a:xfrm>
            <a:off x="479425" y="384647"/>
            <a:ext cx="811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CDT - </a:t>
            </a:r>
            <a:r>
              <a:rPr lang="pt-BR" sz="32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Customer</a:t>
            </a:r>
            <a:r>
              <a:rPr lang="pt-BR" sz="3200" dirty="0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 Digital </a:t>
            </a:r>
            <a:r>
              <a:rPr lang="pt-BR" sz="3200" dirty="0" err="1">
                <a:solidFill>
                  <a:srgbClr val="002C4F"/>
                </a:solidFill>
                <a:latin typeface="Raleway Black" panose="020B0A03030101060003" pitchFamily="34" charset="0"/>
                <a:ea typeface="Open Sans Extrabold italic" panose="020B0906030804020204" pitchFamily="34" charset="0"/>
                <a:cs typeface="Open Sans Extrabold italic" panose="020B0906030804020204" pitchFamily="34" charset="0"/>
              </a:rPr>
              <a:t>Transformation</a:t>
            </a:r>
            <a:endParaRPr lang="pt-BR" sz="3200" dirty="0">
              <a:solidFill>
                <a:srgbClr val="002C4F"/>
              </a:solidFill>
              <a:latin typeface="Raleway Black" panose="020B0A03030101060003" pitchFamily="34" charset="0"/>
              <a:ea typeface="Open Sans Extrabold italic" panose="020B0906030804020204" pitchFamily="34" charset="0"/>
              <a:cs typeface="Open Sans Extrabold italic" panose="020B09060308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2D33F1-BCA0-4602-9EAC-AAC4F4A058F4}"/>
              </a:ext>
            </a:extLst>
          </p:cNvPr>
          <p:cNvSpPr txBox="1"/>
          <p:nvPr userDrawn="1"/>
        </p:nvSpPr>
        <p:spPr>
          <a:xfrm>
            <a:off x="479425" y="951066"/>
            <a:ext cx="744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Business </a:t>
            </a:r>
            <a:r>
              <a:rPr lang="pt-BR" sz="2000" dirty="0" err="1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Units</a:t>
            </a:r>
            <a:r>
              <a:rPr lang="pt-BR" sz="2000" dirty="0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 </a:t>
            </a:r>
            <a:r>
              <a:rPr lang="pt-BR" sz="2000" dirty="0" err="1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by</a:t>
            </a:r>
            <a:r>
              <a:rPr lang="pt-BR" sz="2000" dirty="0">
                <a:solidFill>
                  <a:srgbClr val="EE9658"/>
                </a:solidFill>
                <a:latin typeface="Open Sans bold italic" panose="020B0806030504020204" pitchFamily="34" charset="0"/>
                <a:ea typeface="Open Sans bold italic" panose="020B0806030504020204" pitchFamily="34" charset="0"/>
                <a:cs typeface="Open Sans bold italic" panose="020B0806030504020204" pitchFamily="34" charset="0"/>
              </a:rPr>
              <a:t> MUTANT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8EE9DD0-7341-4F0D-93D8-E462F963BB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72" y="5150525"/>
            <a:ext cx="2607334" cy="47406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A05C0B-5A67-4D10-A9A6-EF62A1FDD5A9}"/>
              </a:ext>
            </a:extLst>
          </p:cNvPr>
          <p:cNvSpPr txBox="1"/>
          <p:nvPr userDrawn="1"/>
        </p:nvSpPr>
        <p:spPr>
          <a:xfrm>
            <a:off x="8155604" y="4719638"/>
            <a:ext cx="1504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Consulting </a:t>
            </a:r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and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b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Implementation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E7B2B0-7FC5-4FC6-AEF8-1470E55C9590}"/>
              </a:ext>
            </a:extLst>
          </p:cNvPr>
          <p:cNvSpPr txBox="1"/>
          <p:nvPr userDrawn="1"/>
        </p:nvSpPr>
        <p:spPr>
          <a:xfrm>
            <a:off x="8155604" y="5169709"/>
            <a:ext cx="1684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Journey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Design</a:t>
            </a:r>
          </a:p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Process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Design</a:t>
            </a:r>
          </a:p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Service Design</a:t>
            </a:r>
          </a:p>
          <a:p>
            <a:r>
              <a:rPr lang="pt-BR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Employee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Experience</a:t>
            </a:r>
          </a:p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47161A-3AF3-4B26-B6EC-3D98BBFD122E}"/>
              </a:ext>
            </a:extLst>
          </p:cNvPr>
          <p:cNvSpPr txBox="1"/>
          <p:nvPr userDrawn="1"/>
        </p:nvSpPr>
        <p:spPr>
          <a:xfrm>
            <a:off x="8155604" y="4448533"/>
            <a:ext cx="1504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CXC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FDB0EF-45A8-4FD7-9A52-E4F233295F4F}"/>
              </a:ext>
            </a:extLst>
          </p:cNvPr>
          <p:cNvSpPr txBox="1"/>
          <p:nvPr userDrawn="1"/>
        </p:nvSpPr>
        <p:spPr>
          <a:xfrm>
            <a:off x="3826689" y="4719638"/>
            <a:ext cx="1862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Quality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Insights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005C6B4-CB82-4161-84DC-72ED13BBE532}"/>
              </a:ext>
            </a:extLst>
          </p:cNvPr>
          <p:cNvSpPr txBox="1"/>
          <p:nvPr userDrawn="1"/>
        </p:nvSpPr>
        <p:spPr>
          <a:xfrm>
            <a:off x="3826689" y="5150525"/>
            <a:ext cx="2602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Quality Insights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Interaction Analytics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Business Insights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Process Monitoring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Journey Monitoring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Bot Efficiency Monitoring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Digital Channel 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Performance Monitoring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C871F48-A546-4ACB-8B8E-AA96C40BB16F}"/>
              </a:ext>
            </a:extLst>
          </p:cNvPr>
          <p:cNvSpPr txBox="1"/>
          <p:nvPr userDrawn="1"/>
        </p:nvSpPr>
        <p:spPr>
          <a:xfrm>
            <a:off x="3826689" y="4448533"/>
            <a:ext cx="186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Q&amp;I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C1A142-A7E6-46D5-9EEE-EFC3576D8C79}"/>
              </a:ext>
            </a:extLst>
          </p:cNvPr>
          <p:cNvSpPr txBox="1"/>
          <p:nvPr userDrawn="1"/>
        </p:nvSpPr>
        <p:spPr>
          <a:xfrm>
            <a:off x="9988086" y="4719638"/>
            <a:ext cx="1752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Customer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Experience </a:t>
            </a:r>
            <a:b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Management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06F957-A082-4542-BD3D-7A9DDE3C37F5}"/>
              </a:ext>
            </a:extLst>
          </p:cNvPr>
          <p:cNvSpPr txBox="1"/>
          <p:nvPr userDrawn="1"/>
        </p:nvSpPr>
        <p:spPr>
          <a:xfrm>
            <a:off x="9988086" y="5150525"/>
            <a:ext cx="1684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Acquisition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Digital Services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Billing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Critical Services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Retention and Recovery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9A7D478-73BA-4D25-AE00-FC5F32166F50}"/>
              </a:ext>
            </a:extLst>
          </p:cNvPr>
          <p:cNvSpPr txBox="1"/>
          <p:nvPr userDrawn="1"/>
        </p:nvSpPr>
        <p:spPr>
          <a:xfrm>
            <a:off x="9988086" y="4448533"/>
            <a:ext cx="157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CXM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FAF1C4A-EB51-4C19-B44E-BD96FCBB8FDC}"/>
              </a:ext>
            </a:extLst>
          </p:cNvPr>
          <p:cNvSpPr txBox="1"/>
          <p:nvPr userDrawn="1"/>
        </p:nvSpPr>
        <p:spPr>
          <a:xfrm>
            <a:off x="5685971" y="4719638"/>
            <a:ext cx="2075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Customer</a:t>
            </a: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Experience </a:t>
            </a:r>
            <a:b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</a:br>
            <a:r>
              <a:rPr lang="pt-BR" sz="11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Platform</a:t>
            </a:r>
            <a:endParaRPr lang="pt-BR" sz="11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F00A2F0-21E1-4366-BEFA-C178F4ACF252}"/>
              </a:ext>
            </a:extLst>
          </p:cNvPr>
          <p:cNvSpPr txBox="1"/>
          <p:nvPr userDrawn="1"/>
        </p:nvSpPr>
        <p:spPr>
          <a:xfrm>
            <a:off x="5687703" y="5169709"/>
            <a:ext cx="2354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Genesys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Integrator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WhatsApp Official Licensee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NICE Partner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Operational Efficiency and Planning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WFW, Work Management Software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Home Based , Telework Solution</a:t>
            </a:r>
            <a:endParaRPr lang="pt-BR" sz="10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4AD0EA5-B6E1-492D-84B4-BD77A6B0D912}"/>
              </a:ext>
            </a:extLst>
          </p:cNvPr>
          <p:cNvSpPr txBox="1"/>
          <p:nvPr userDrawn="1"/>
        </p:nvSpPr>
        <p:spPr>
          <a:xfrm>
            <a:off x="5685971" y="4448533"/>
            <a:ext cx="186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CXP </a:t>
            </a:r>
            <a:r>
              <a:rPr lang="pt-BR" sz="16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by</a:t>
            </a:r>
            <a:r>
              <a:rPr lang="pt-BR" sz="16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</a:t>
            </a:r>
            <a:r>
              <a:rPr lang="pt-BR" sz="16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Interaxa</a:t>
            </a:r>
            <a:endParaRPr lang="pt-BR" sz="16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CEA9E822-878D-447D-A850-32140BB1B1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3850" y="2320702"/>
            <a:ext cx="2813406" cy="74659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9DBC4E3B-F670-431D-8707-0F7998B3EBC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5209" y="2352177"/>
            <a:ext cx="2412123" cy="732874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4737E293-E8DB-4911-9377-9E0C4C7E4604}"/>
              </a:ext>
            </a:extLst>
          </p:cNvPr>
          <p:cNvSpPr txBox="1"/>
          <p:nvPr userDrawn="1"/>
        </p:nvSpPr>
        <p:spPr>
          <a:xfrm>
            <a:off x="602747" y="2632026"/>
            <a:ext cx="439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Customer</a:t>
            </a:r>
            <a:r>
              <a:rPr lang="pt-BR" sz="1600" b="1" dirty="0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Digital </a:t>
            </a:r>
            <a:r>
              <a:rPr lang="pt-BR" sz="1600" b="1" dirty="0" err="1">
                <a:solidFill>
                  <a:srgbClr val="EE9658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Transformation</a:t>
            </a:r>
            <a:endParaRPr lang="pt-BR" sz="1600" dirty="0">
              <a:solidFill>
                <a:srgbClr val="EE9658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87204D8-AC64-4466-B0D6-44ED4E0C2C2C}"/>
              </a:ext>
            </a:extLst>
          </p:cNvPr>
          <p:cNvSpPr txBox="1"/>
          <p:nvPr userDrawn="1"/>
        </p:nvSpPr>
        <p:spPr>
          <a:xfrm>
            <a:off x="602747" y="3026867"/>
            <a:ext cx="4117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Software Development Agile Methodology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Web and Mobile Applications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Platforms and APIs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Machine Learning</a:t>
            </a:r>
            <a:endParaRPr lang="pt-BR" sz="1200" dirty="0">
              <a:solidFill>
                <a:schemeClr val="bg1">
                  <a:lumMod val="50000"/>
                </a:schemeClr>
              </a:solidFill>
              <a:latin typeface="Open Sans italic" panose="020B0606030504020204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4ED53F9-A821-48CB-914C-3387E34A9184}"/>
              </a:ext>
            </a:extLst>
          </p:cNvPr>
          <p:cNvSpPr txBox="1"/>
          <p:nvPr userDrawn="1"/>
        </p:nvSpPr>
        <p:spPr>
          <a:xfrm>
            <a:off x="602747" y="2232337"/>
            <a:ext cx="394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CDT </a:t>
            </a:r>
            <a:r>
              <a:rPr lang="pt-BR" sz="24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by</a:t>
            </a:r>
            <a:r>
              <a:rPr lang="pt-BR" sz="2400" b="1" dirty="0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 CINQ &amp; </a:t>
            </a:r>
            <a:r>
              <a:rPr lang="pt-BR" sz="2400" b="1" dirty="0" err="1">
                <a:solidFill>
                  <a:srgbClr val="002743"/>
                </a:solidFill>
                <a:latin typeface="Raleway Black" panose="020B0A03030101060003" pitchFamily="34" charset="0"/>
                <a:ea typeface="Open Sans italic" panose="020B0606030504020204" pitchFamily="34" charset="0"/>
                <a:cs typeface="Open Sans italic" panose="020B0606030504020204" pitchFamily="34" charset="0"/>
              </a:rPr>
              <a:t>Dextra</a:t>
            </a:r>
            <a:endParaRPr lang="pt-BR" sz="2400" dirty="0">
              <a:solidFill>
                <a:srgbClr val="002743"/>
              </a:solidFill>
              <a:latin typeface="Raleway Black" panose="020B0A03030101060003" pitchFamily="34" charset="0"/>
              <a:ea typeface="Open Sans italic" panose="020B0606030504020204" pitchFamily="34" charset="0"/>
              <a:cs typeface="Open Sans italic" panose="020B0606030504020204" pitchFamily="34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17BF70B-8B9D-4B6C-8BCB-4D05B04BED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51" y="6268889"/>
            <a:ext cx="1413836" cy="48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05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28CBE6-9FD3-4EAE-A2E0-9E8A8873E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34793"/>
            <a:ext cx="8621713" cy="5144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02743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BD3DE95-BA4C-4CF7-9A4E-32CE9B9A4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3495" y="4034805"/>
            <a:ext cx="3411704" cy="27480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E8ADBA-06A5-4278-A6C4-41AFCFBA33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8797" y="1286419"/>
            <a:ext cx="3411704" cy="274802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537318FA-4182-4790-AF04-A54AFB750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8260534-5546-4CB3-AB36-84955BFD3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286419"/>
            <a:ext cx="8621713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rgbClr val="ED955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Subtítulo ou destaque aqui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D8F86B66-858F-4E84-9ABF-733E5479A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Open Sans 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Corpo de texto aqui</a:t>
            </a:r>
          </a:p>
        </p:txBody>
      </p:sp>
    </p:spTree>
    <p:extLst>
      <p:ext uri="{BB962C8B-B14F-4D97-AF65-F5344CB8AC3E}">
        <p14:creationId xmlns:p14="http://schemas.microsoft.com/office/powerpoint/2010/main" val="301791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28CBE6-9FD3-4EAE-A2E0-9E8A8873E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34793"/>
            <a:ext cx="8621713" cy="5144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02743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537318FA-4182-4790-AF04-A54AFB750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A8260534-5546-4CB3-AB36-84955BFD3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286419"/>
            <a:ext cx="8621713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rgbClr val="ED955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Subtítulo ou destaque aqui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D8F86B66-858F-4E84-9ABF-733E5479A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Open Sans 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2pPr>
            <a:lvl3pPr marL="9144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3pPr>
            <a:lvl4pPr marL="13716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>
              <a:buNone/>
              <a:defRPr>
                <a:solidFill>
                  <a:srgbClr val="ED9557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5pPr>
          </a:lstStyle>
          <a:p>
            <a:pPr lvl="0"/>
            <a:r>
              <a:rPr lang="pt-BR" dirty="0"/>
              <a:t>Corpo de texto aqui</a:t>
            </a:r>
          </a:p>
        </p:txBody>
      </p:sp>
    </p:spTree>
    <p:extLst>
      <p:ext uri="{BB962C8B-B14F-4D97-AF65-F5344CB8AC3E}">
        <p14:creationId xmlns:p14="http://schemas.microsoft.com/office/powerpoint/2010/main" val="384910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28CBE6-9FD3-4EAE-A2E0-9E8A8873E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34793"/>
            <a:ext cx="8621713" cy="5144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02743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b="1">
                <a:solidFill>
                  <a:srgbClr val="002743"/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0F20B68-6BCA-4184-A1CB-4915A2EEA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6194" y="474091"/>
            <a:ext cx="1647513" cy="3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6BA24F-2F33-4EBB-9E7A-2E541F08A87D}"/>
              </a:ext>
            </a:extLst>
          </p:cNvPr>
          <p:cNvSpPr/>
          <p:nvPr userDrawn="1"/>
        </p:nvSpPr>
        <p:spPr>
          <a:xfrm>
            <a:off x="-68094" y="-87549"/>
            <a:ext cx="12260094" cy="7033098"/>
          </a:xfrm>
          <a:prstGeom prst="rect">
            <a:avLst/>
          </a:prstGeom>
          <a:solidFill>
            <a:srgbClr val="002C4F"/>
          </a:solidFill>
          <a:ln>
            <a:solidFill>
              <a:srgbClr val="002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6F00585-9DE2-41DD-B942-A7821670BF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5" y="1418845"/>
            <a:ext cx="6740705" cy="542942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07055E7-1B10-406F-BB85-3FFFA263D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581"/>
            <a:ext cx="1647513" cy="374268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379373-D362-42C4-A4A9-8E7A47E2A7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492592"/>
            <a:ext cx="9423376" cy="601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72905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2C059DE-554E-461B-86EE-B387E1FCB0CE}"/>
              </a:ext>
            </a:extLst>
          </p:cNvPr>
          <p:cNvSpPr/>
          <p:nvPr userDrawn="1"/>
        </p:nvSpPr>
        <p:spPr>
          <a:xfrm>
            <a:off x="-240632" y="-125506"/>
            <a:ext cx="12705348" cy="7200074"/>
          </a:xfrm>
          <a:prstGeom prst="rect">
            <a:avLst/>
          </a:prstGeom>
          <a:solidFill>
            <a:srgbClr val="7799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EE9658"/>
              </a:solidFill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A7EDA20-59F1-4901-8BEB-2B0258C967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6" y="1404737"/>
            <a:ext cx="6770298" cy="545326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07055E7-1B10-406F-BB85-3FFFA263D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581"/>
            <a:ext cx="1647513" cy="374268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379373-D362-42C4-A4A9-8E7A47E2A7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474663"/>
            <a:ext cx="9423376" cy="601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36732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724EAC6-CAE5-4296-B13D-763DF7001738}"/>
              </a:ext>
            </a:extLst>
          </p:cNvPr>
          <p:cNvSpPr/>
          <p:nvPr userDrawn="1"/>
        </p:nvSpPr>
        <p:spPr>
          <a:xfrm>
            <a:off x="-240632" y="-264695"/>
            <a:ext cx="12705348" cy="7339263"/>
          </a:xfrm>
          <a:prstGeom prst="rect">
            <a:avLst/>
          </a:prstGeom>
          <a:solidFill>
            <a:srgbClr val="EE9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9658"/>
              </a:solidFill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6329CE2-C016-440C-8B1C-FD7DDBEE7D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876" y="1402673"/>
            <a:ext cx="6770299" cy="545326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07055E7-1B10-406F-BB85-3FFFA263D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6194" y="474581"/>
            <a:ext cx="1647513" cy="374268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379373-D362-42C4-A4A9-8E7A47E2A7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438805"/>
            <a:ext cx="9423376" cy="601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2pPr>
            <a:lvl3pPr marL="9144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3pPr>
            <a:lvl4pPr marL="13716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4pPr>
            <a:lvl5pPr marL="1828800" indent="0">
              <a:buNone/>
              <a:defRPr sz="3200">
                <a:solidFill>
                  <a:schemeClr val="bg1">
                    <a:lumMod val="95000"/>
                  </a:schemeClr>
                </a:solidFill>
                <a:latin typeface="Raleway Black" panose="020B0A03030101060003" pitchFamily="34" charset="0"/>
              </a:defRPr>
            </a:lvl5pPr>
          </a:lstStyle>
          <a:p>
            <a:pPr lvl="0"/>
            <a:r>
              <a:rPr lang="pt-BR" dirty="0"/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48840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04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3" r:id="rId3"/>
    <p:sldLayoutId id="2147483688" r:id="rId4"/>
    <p:sldLayoutId id="2147483683" r:id="rId5"/>
    <p:sldLayoutId id="2147483684" r:id="rId6"/>
    <p:sldLayoutId id="2147483689" r:id="rId7"/>
    <p:sldLayoutId id="2147483690" r:id="rId8"/>
    <p:sldLayoutId id="2147483691" r:id="rId9"/>
    <p:sldLayoutId id="214748366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5B71DDF-23EF-483F-A666-17BEDFA4E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/>
              <a:t>IA: Teoria básica e exemplos práticos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11485D0-7E66-4C38-805F-D47BBD993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Pedro Mantovani Antunes</a:t>
            </a:r>
          </a:p>
        </p:txBody>
      </p:sp>
    </p:spTree>
    <p:extLst>
      <p:ext uri="{BB962C8B-B14F-4D97-AF65-F5344CB8AC3E}">
        <p14:creationId xmlns:p14="http://schemas.microsoft.com/office/powerpoint/2010/main" val="68173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78429F-7D2E-49C8-B4D3-166EE3166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AC8ABC-C7B6-4239-A48D-00183B6132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69C3CE-8F90-4FCC-BB3A-B64FA42F8C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40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C3E727-C175-409C-A3E6-6D8EA907C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BAB66F-8B9B-42CE-99CD-4896C37F0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6605DF-317F-47CF-8B18-6C0602967F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58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B45BEF-9F1F-4A6E-9EB1-8E5DCA7A7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57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34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IA: Definição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ADEAB1-0CAC-46CC-863C-A67AF9CC38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FE4633-A596-4552-BA04-D79FB5E3E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O que é inteligência artificial?</a:t>
            </a:r>
          </a:p>
          <a:p>
            <a:endParaRPr lang="pt-BR" dirty="0"/>
          </a:p>
          <a:p>
            <a:r>
              <a:rPr lang="pt-BR" dirty="0"/>
              <a:t>Robôs que vão exterminar a humanidade?</a:t>
            </a:r>
          </a:p>
          <a:p>
            <a:r>
              <a:rPr lang="pt-BR" dirty="0"/>
              <a:t>Máquinas que podem se passar por humanos?</a:t>
            </a:r>
          </a:p>
          <a:p>
            <a:r>
              <a:rPr lang="pt-BR" dirty="0"/>
              <a:t>Computadores que pensam?</a:t>
            </a:r>
          </a:p>
          <a:p>
            <a:r>
              <a:rPr lang="pt-BR" dirty="0"/>
              <a:t>Máquinas com inteligência similar à humana?</a:t>
            </a:r>
          </a:p>
          <a:p>
            <a:endParaRPr lang="pt-BR" dirty="0"/>
          </a:p>
          <a:p>
            <a:r>
              <a:rPr lang="pt-BR" dirty="0"/>
              <a:t>Qualquer dispositivo que percebe seu ambiente e realiza ações que maximizam suas chances de sucesso.</a:t>
            </a:r>
          </a:p>
          <a:p>
            <a:endParaRPr lang="pt-BR" dirty="0"/>
          </a:p>
          <a:p>
            <a:r>
              <a:rPr lang="pt-BR" dirty="0"/>
              <a:t>Sucesso do que?</a:t>
            </a:r>
          </a:p>
        </p:txBody>
      </p:sp>
    </p:spTree>
    <p:extLst>
      <p:ext uri="{BB962C8B-B14F-4D97-AF65-F5344CB8AC3E}">
        <p14:creationId xmlns:p14="http://schemas.microsoft.com/office/powerpoint/2010/main" val="38344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IA: Ferramentas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FE4633-A596-4552-BA04-D79FB5E3E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5" y="1373077"/>
            <a:ext cx="10644204" cy="4111846"/>
          </a:xfrm>
        </p:spPr>
        <p:txBody>
          <a:bodyPr/>
          <a:lstStyle/>
          <a:p>
            <a:r>
              <a:rPr lang="pt-BR" dirty="0"/>
              <a:t>Busca:</a:t>
            </a:r>
          </a:p>
          <a:p>
            <a:r>
              <a:rPr lang="pt-BR" dirty="0"/>
              <a:t>	Busca em Largura (Breath First Search – BFS)</a:t>
            </a:r>
          </a:p>
          <a:p>
            <a:r>
              <a:rPr lang="pt-BR" dirty="0"/>
              <a:t>	Busca em Profundidade (Depth First Search – DFS)</a:t>
            </a:r>
          </a:p>
          <a:p>
            <a:r>
              <a:rPr lang="pt-BR" dirty="0"/>
              <a:t>	Algoritmo A*</a:t>
            </a:r>
          </a:p>
          <a:p>
            <a:r>
              <a:rPr lang="pt-BR" dirty="0"/>
              <a:t>Aprendizado de Máquina (Machine Learning):</a:t>
            </a:r>
          </a:p>
          <a:p>
            <a:r>
              <a:rPr lang="pt-BR" dirty="0"/>
              <a:t>	</a:t>
            </a:r>
            <a:r>
              <a:rPr lang="pt-BR" dirty="0">
                <a:solidFill>
                  <a:srgbClr val="ED9557"/>
                </a:solidFill>
                <a:latin typeface="Open Sans SemiBold" panose="020B0706030804020204" pitchFamily="34" charset="0"/>
              </a:rPr>
              <a:t>Aprendizado Supervisionado</a:t>
            </a:r>
          </a:p>
          <a:p>
            <a:r>
              <a:rPr lang="pt-BR" dirty="0"/>
              <a:t>	Aprendizado Não Supervisionado</a:t>
            </a:r>
          </a:p>
          <a:p>
            <a:r>
              <a:rPr lang="pt-BR" dirty="0"/>
              <a:t>	Aprendizado por Reforço (Reinforcement Learning)</a:t>
            </a:r>
          </a:p>
          <a:p>
            <a:r>
              <a:rPr lang="pt-BR" dirty="0"/>
              <a:t>Natural Language Processing</a:t>
            </a:r>
          </a:p>
          <a:p>
            <a:r>
              <a:rPr lang="pt-BR" dirty="0"/>
              <a:t>Computer Vision</a:t>
            </a:r>
          </a:p>
          <a:p>
            <a:r>
              <a:rPr lang="pt-BR" dirty="0"/>
              <a:t>Neural Networks</a:t>
            </a:r>
          </a:p>
          <a:p>
            <a:r>
              <a:rPr lang="pt-BR" dirty="0"/>
              <a:t>Deep Learning</a:t>
            </a:r>
          </a:p>
          <a:p>
            <a:r>
              <a:rPr lang="pt-BR" dirty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132124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Algoritmos de Busca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63F814B-CD72-488A-ABD9-D3E3645C0DE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929449" y="1672913"/>
            <a:ext cx="5004883" cy="4585012"/>
          </a:xfrm>
          <a:prstGeom prst="rect">
            <a:avLst/>
          </a:prstGeom>
          <a:ln>
            <a:noFill/>
          </a:ln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631825" y="22984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F1641B0C-7D76-4D8B-86DD-5E62FE33068E}"/>
              </a:ext>
            </a:extLst>
          </p:cNvPr>
          <p:cNvSpPr txBox="1">
            <a:spLocks/>
          </p:cNvSpPr>
          <p:nvPr/>
        </p:nvSpPr>
        <p:spPr>
          <a:xfrm>
            <a:off x="479425" y="1952295"/>
            <a:ext cx="6739936" cy="4585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Dado um estado bem definido, busca-se quais as ações que devem ser tomadas para atingir um objetivo.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Existem vários algoritmos para realizar a busca. Entre eles: DFS, BFS, A*.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Na área de jogos, temos algoritmos mais específicos como o MiniMax.</a:t>
            </a:r>
          </a:p>
        </p:txBody>
      </p:sp>
    </p:spTree>
    <p:extLst>
      <p:ext uri="{BB962C8B-B14F-4D97-AF65-F5344CB8AC3E}">
        <p14:creationId xmlns:p14="http://schemas.microsoft.com/office/powerpoint/2010/main" val="133990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6E27D3-67A0-406C-B1DA-08CC059FC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Algoritmos de Busca – Caso Xadrez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FD719238-0770-4AFE-AA12-19A6F9ACF42F}"/>
              </a:ext>
            </a:extLst>
          </p:cNvPr>
          <p:cNvSpPr txBox="1">
            <a:spLocks/>
          </p:cNvSpPr>
          <p:nvPr/>
        </p:nvSpPr>
        <p:spPr>
          <a:xfrm>
            <a:off x="479425" y="21460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25E318D9-A839-4344-A709-8E8D0EFB825B}"/>
              </a:ext>
            </a:extLst>
          </p:cNvPr>
          <p:cNvSpPr txBox="1">
            <a:spLocks/>
          </p:cNvSpPr>
          <p:nvPr/>
        </p:nvSpPr>
        <p:spPr>
          <a:xfrm>
            <a:off x="631825" y="2298479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553061C7-254C-4E74-95E2-86D7506866CA}"/>
              </a:ext>
            </a:extLst>
          </p:cNvPr>
          <p:cNvSpPr txBox="1">
            <a:spLocks/>
          </p:cNvSpPr>
          <p:nvPr/>
        </p:nvSpPr>
        <p:spPr>
          <a:xfrm>
            <a:off x="479425" y="1373077"/>
            <a:ext cx="8621713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Espaço Reservado para Texto 3">
                <a:extLst>
                  <a:ext uri="{FF2B5EF4-FFF2-40B4-BE49-F238E27FC236}">
                    <a16:creationId xmlns:a16="http://schemas.microsoft.com/office/drawing/2014/main" id="{F1641B0C-7D76-4D8B-86DD-5E62FE3306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425" y="1952296"/>
                <a:ext cx="6739936" cy="411184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32000" indent="-323640">
                  <a:lnSpc>
                    <a:spcPct val="100000"/>
                  </a:lnSpc>
                  <a:spcBef>
                    <a:spcPts val="601"/>
                  </a:spcBef>
                  <a:buClr>
                    <a:srgbClr val="F3F3F3"/>
                  </a:buClr>
                  <a:buFont typeface="Quicksand"/>
                  <a:buChar char="◦"/>
                </a:pPr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Cada rodada possui ~25 movimentos possíveis.</a:t>
                </a: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601"/>
                  </a:spcBef>
                </a:pP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601"/>
                  </a:spcBef>
                  <a:buClr>
                    <a:srgbClr val="F3F3F3"/>
                  </a:buClr>
                  <a:buFont typeface="Quicksand"/>
                  <a:buChar char="◦"/>
                </a:pPr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Um campeão mundial consegue prever aproximadamente 8 rodadas a frente.</a:t>
                </a: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601"/>
                  </a:spcBef>
                </a:pP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601"/>
                  </a:spcBef>
                  <a:buClr>
                    <a:srgbClr val="F3F3F3"/>
                  </a:buClr>
                  <a:buFont typeface="Quicksand"/>
                  <a:buChar char="◦"/>
                </a:pPr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A IA teria que avaliar 152 bilhões de possibilidades/rodada.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pc="-1" smtClean="0">
                            <a:solidFill>
                              <a:srgbClr val="F3F3F3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Quicksand"/>
                          </a:rPr>
                        </m:ctrlPr>
                      </m:sSupPr>
                      <m:e>
                        <m:r>
                          <a:rPr lang="pt-BR" b="0" i="1" spc="-1" smtClean="0">
                            <a:solidFill>
                              <a:srgbClr val="F3F3F3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Quicksand"/>
                          </a:rPr>
                          <m:t>25</m:t>
                        </m:r>
                      </m:e>
                      <m:sup>
                        <m:r>
                          <a:rPr lang="pt-BR" b="0" i="1" spc="-1" smtClean="0">
                            <a:solidFill>
                              <a:srgbClr val="F3F3F3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Quicksand"/>
                          </a:rPr>
                          <m:t>8</m:t>
                        </m:r>
                      </m:sup>
                    </m:sSup>
                  </m:oMath>
                </a14:m>
                <a:r>
                  <a:rPr lang="pt-BR" spc="-1" dirty="0">
                    <a:solidFill>
                      <a:srgbClr val="F3F3F3"/>
                    </a:solidFill>
                    <a:uFill>
                      <a:solidFill>
                        <a:srgbClr val="FFFFFF"/>
                      </a:solidFill>
                    </a:uFill>
                    <a:latin typeface="Quicksand"/>
                    <a:ea typeface="Quicksand"/>
                  </a:rPr>
                  <a:t>)</a:t>
                </a:r>
                <a:endParaRPr lang="pt-BR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9" name="Espaço Reservado para Texto 3">
                <a:extLst>
                  <a:ext uri="{FF2B5EF4-FFF2-40B4-BE49-F238E27FC236}">
                    <a16:creationId xmlns:a16="http://schemas.microsoft.com/office/drawing/2014/main" id="{F1641B0C-7D76-4D8B-86DD-5E62FE33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1952296"/>
                <a:ext cx="6739936" cy="4111846"/>
              </a:xfrm>
              <a:prstGeom prst="rect">
                <a:avLst/>
              </a:prstGeom>
              <a:blipFill>
                <a:blip r:embed="rId2"/>
                <a:stretch>
                  <a:fillRect l="-271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7DF6EF01-2ABB-4AFB-A564-CCFE3BAB96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71761" y="2178141"/>
            <a:ext cx="3933449" cy="2920281"/>
          </a:xfrm>
          <a:prstGeom prst="rect">
            <a:avLst/>
          </a:prstGeom>
          <a:ln>
            <a:noFill/>
          </a:ln>
        </p:spPr>
      </p:pic>
      <p:sp>
        <p:nvSpPr>
          <p:cNvPr id="11" name="CustomShape 3">
            <a:extLst>
              <a:ext uri="{FF2B5EF4-FFF2-40B4-BE49-F238E27FC236}">
                <a16:creationId xmlns:a16="http://schemas.microsoft.com/office/drawing/2014/main" id="{C962A6B8-7726-43D7-8555-F89FC30447F6}"/>
              </a:ext>
            </a:extLst>
          </p:cNvPr>
          <p:cNvSpPr/>
          <p:nvPr/>
        </p:nvSpPr>
        <p:spPr>
          <a:xfrm>
            <a:off x="8872895" y="5181803"/>
            <a:ext cx="2839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Kasparov vs Deep Blue, 1997</a:t>
            </a:r>
            <a:endParaRPr lang="pt-BR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42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2A17FBB-BF1D-4522-8791-3CDF7DCB6A5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19264" y="1696164"/>
            <a:ext cx="5942880" cy="3933000"/>
          </a:xfrm>
          <a:prstGeom prst="rect">
            <a:avLst/>
          </a:prstGeom>
          <a:ln>
            <a:noFill/>
          </a:ln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Classificadores – Supervised Learning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FE4633-A596-4552-BA04-D79FB5E3E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6" y="2063809"/>
            <a:ext cx="4903280" cy="41118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Os classificadores supervisionados são métodos para classificar uma observação baseado em características dela.</a:t>
            </a:r>
            <a:br>
              <a:rPr lang="pt-BR" dirty="0"/>
            </a:b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Funcionam através de modelos treinados previamente que “aprendem” a relação entre essas características, para posteriormente prever os resultados de observações não classificadas.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 algoritmo mais difundido é a SVM (Support Vector Machines).</a:t>
            </a:r>
          </a:p>
        </p:txBody>
      </p:sp>
    </p:spTree>
    <p:extLst>
      <p:ext uri="{BB962C8B-B14F-4D97-AF65-F5344CB8AC3E}">
        <p14:creationId xmlns:p14="http://schemas.microsoft.com/office/powerpoint/2010/main" val="217444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FFCE76-6E6F-416B-9C94-2731CFA83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Classificadores – 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21DC6-4808-43BF-BC6D-F8D29FA3C15B}"/>
                  </a:ext>
                </a:extLst>
              </p:cNvPr>
              <p:cNvSpPr txBox="1"/>
              <p:nvPr/>
            </p:nvSpPr>
            <p:spPr>
              <a:xfrm>
                <a:off x="2009424" y="5961542"/>
                <a:ext cx="74416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21DC6-4808-43BF-BC6D-F8D29FA3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24" y="5961542"/>
                <a:ext cx="7441603" cy="461665"/>
              </a:xfrm>
              <a:prstGeom prst="rect">
                <a:avLst/>
              </a:prstGeom>
              <a:blipFill>
                <a:blip r:embed="rId2"/>
                <a:stretch>
                  <a:fillRect t="-1973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ACB1859-446D-4872-AB60-3F5AF683BD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69" y="1404564"/>
            <a:ext cx="4321967" cy="4127815"/>
          </a:xfrm>
          <a:prstGeom prst="rect">
            <a:avLst/>
          </a:prstGeom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1A92A714-AD9B-4CB1-9B16-6F30B914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286419"/>
            <a:ext cx="8621713" cy="514350"/>
          </a:xfrm>
        </p:spPr>
        <p:txBody>
          <a:bodyPr/>
          <a:lstStyle/>
          <a:p>
            <a:r>
              <a:rPr lang="pt-BR" dirty="0"/>
              <a:t>Classificador Linear</a:t>
            </a:r>
          </a:p>
        </p:txBody>
      </p:sp>
    </p:spTree>
    <p:extLst>
      <p:ext uri="{BB962C8B-B14F-4D97-AF65-F5344CB8AC3E}">
        <p14:creationId xmlns:p14="http://schemas.microsoft.com/office/powerpoint/2010/main" val="47957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3E940F-1432-498E-A87B-D7240BC0A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Classificadores – Reinforcement Learning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382BAD74-67FC-4D9D-80AA-DD512DE5497C}"/>
              </a:ext>
            </a:extLst>
          </p:cNvPr>
          <p:cNvSpPr txBox="1">
            <a:spLocks/>
          </p:cNvSpPr>
          <p:nvPr/>
        </p:nvSpPr>
        <p:spPr>
          <a:xfrm>
            <a:off x="479425" y="2063809"/>
            <a:ext cx="5695131" cy="41118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pt-BR" sz="2000" dirty="0">
                <a:solidFill>
                  <a:schemeClr val="bg1"/>
                </a:solidFill>
                <a:latin typeface="Open Sans "/>
              </a:rPr>
              <a:t>O aprendizado por reforço busca maximizar algum tipo de recompensa através das ações de um agente sobre alguma observação do ambiente.</a:t>
            </a:r>
          </a:p>
          <a:p>
            <a:pPr marL="342900" indent="-342900"/>
            <a:endParaRPr lang="pt-BR" sz="2000" dirty="0">
              <a:solidFill>
                <a:schemeClr val="bg1"/>
              </a:solidFill>
              <a:latin typeface="Open Sans "/>
            </a:endParaRPr>
          </a:p>
          <a:p>
            <a:pPr marL="342900" indent="-342900"/>
            <a:endParaRPr lang="pt-BR" sz="2000" dirty="0">
              <a:solidFill>
                <a:schemeClr val="bg1"/>
              </a:solidFill>
              <a:latin typeface="Open Sans "/>
            </a:endParaRPr>
          </a:p>
          <a:p>
            <a:pPr marL="342900" indent="-342900"/>
            <a:r>
              <a:rPr lang="pt-BR" sz="2000" dirty="0">
                <a:solidFill>
                  <a:schemeClr val="bg1"/>
                </a:solidFill>
                <a:latin typeface="Open Sans "/>
              </a:rPr>
              <a:t>Se assimila muito a forma de como aprendemos na prática, contudo, ainda precisa de estados e métricas bem definidas.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95E624-03B8-40DE-A528-0CF8EE53C1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73034" y="2177332"/>
            <a:ext cx="4444200" cy="3146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39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E02D00-66DF-4D90-8A88-0A78F601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1145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24D2AC7B4FE964BB48B07BBDDFDCC89" ma:contentTypeVersion="0" ma:contentTypeDescription="Crie um novo documento." ma:contentTypeScope="" ma:versionID="9edda638c3cb3cd8b49aee3490a9bfee">
  <xsd:schema xmlns:xsd="http://www.w3.org/2001/XMLSchema" xmlns:xs="http://www.w3.org/2001/XMLSchema" xmlns:p="http://schemas.microsoft.com/office/2006/metadata/properties" xmlns:ns2="10b9958e-52b5-457c-9cd0-5c0cd451fa3a" targetNamespace="http://schemas.microsoft.com/office/2006/metadata/properties" ma:root="true" ma:fieldsID="5ea564f28186f2f8a4fde8cf7117dc4f" ns2:_="">
    <xsd:import namespace="10b9958e-52b5-457c-9cd0-5c0cd451fa3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9958e-52b5-457c-9cd0-5c0cd451fa3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0b9958e-52b5-457c-9cd0-5c0cd451fa3a">NHCE343H2TPK-38-1980</_dlc_DocId>
    <_dlc_DocIdUrl xmlns="10b9958e-52b5-457c-9cd0-5c0cd451fa3a">
      <Url>http://docs.cinq.com.br/wiki/_layouts/DocIdRedir.aspx?ID=NHCE343H2TPK-38-1980</Url>
      <Description>NHCE343H2TPK-38-1980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A946EDE-48D7-4DFE-8950-BB6EE102EF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b9958e-52b5-457c-9cd0-5c0cd451fa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30E6CC-F7E2-44A6-B25A-4B232D7AF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190BB8-9C87-4A94-BF99-AF48504B355B}">
  <ds:schemaRefs>
    <ds:schemaRef ds:uri="http://schemas.microsoft.com/office/2006/metadata/properties"/>
    <ds:schemaRef ds:uri="http://schemas.microsoft.com/office/infopath/2007/PartnerControls"/>
    <ds:schemaRef ds:uri="10b9958e-52b5-457c-9cd0-5c0cd451fa3a"/>
  </ds:schemaRefs>
</ds:datastoreItem>
</file>

<file path=customXml/itemProps4.xml><?xml version="1.0" encoding="utf-8"?>
<ds:datastoreItem xmlns:ds="http://schemas.openxmlformats.org/officeDocument/2006/customXml" ds:itemID="{BDEA5812-114A-4165-9899-D3D533E80477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357</Words>
  <Application>Microsoft Office PowerPoint</Application>
  <PresentationFormat>Widescreen</PresentationFormat>
  <Paragraphs>56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Cambria Math</vt:lpstr>
      <vt:lpstr>Open Sans </vt:lpstr>
      <vt:lpstr>Open Sans bold italic</vt:lpstr>
      <vt:lpstr>Open Sans italic</vt:lpstr>
      <vt:lpstr>Open Sans Light Italic</vt:lpstr>
      <vt:lpstr>Open Sans SemiBold</vt:lpstr>
      <vt:lpstr>Quicksand</vt:lpstr>
      <vt:lpstr>Raleway Black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cinq</dc:creator>
  <cp:lastModifiedBy>Pedro Mantovani Antunes</cp:lastModifiedBy>
  <cp:revision>116</cp:revision>
  <dcterms:modified xsi:type="dcterms:W3CDTF">2020-03-10T02:09:08Z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0x010100024D2AC7B4FE964BB48B07BBDDFDCC89</vt:lpwstr>
  </property>
  <property fmtid="{D5CDD505-2E9C-101B-9397-08002B2CF9AE}" pid="3" name="_dlc_DocIdItemGuid">
    <vt:lpwstr>11870d62-f5d3-466a-9cf6-4008b060fc15</vt:lpwstr>
  </property>
</Properties>
</file>